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70" r:id="rId6"/>
    <p:sldId id="261" r:id="rId7"/>
    <p:sldId id="262" r:id="rId8"/>
    <p:sldId id="263" r:id="rId9"/>
    <p:sldId id="264" r:id="rId10"/>
    <p:sldId id="265" r:id="rId11"/>
    <p:sldId id="269" r:id="rId12"/>
    <p:sldId id="267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95" autoAdjust="0"/>
  </p:normalViewPr>
  <p:slideViewPr>
    <p:cSldViewPr showGuides="1">
      <p:cViewPr varScale="1">
        <p:scale>
          <a:sx n="84" d="100"/>
          <a:sy n="84" d="100"/>
        </p:scale>
        <p:origin x="-702" y="-84"/>
      </p:cViewPr>
      <p:guideLst>
        <p:guide orient="horz" pos="214"/>
        <p:guide orient="horz" pos="3026"/>
        <p:guide orient="horz" pos="1575"/>
        <p:guide pos="2880"/>
        <p:guide pos="5511"/>
        <p:guide pos="2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C153-8757-409E-BBFA-EF5C80F463E0}" type="datetimeFigureOut">
              <a:rPr lang="ru-RU" smtClean="0"/>
              <a:t>10.01.2014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1B7A-BC5B-4ABC-B63F-6C15F8886F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049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C153-8757-409E-BBFA-EF5C80F463E0}" type="datetimeFigureOut">
              <a:rPr lang="ru-RU" smtClean="0"/>
              <a:t>10.01.2014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1B7A-BC5B-4ABC-B63F-6C15F8886F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596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C153-8757-409E-BBFA-EF5C80F463E0}" type="datetimeFigureOut">
              <a:rPr lang="ru-RU" smtClean="0"/>
              <a:t>10.01.2014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1B7A-BC5B-4ABC-B63F-6C15F8886F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862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C153-8757-409E-BBFA-EF5C80F463E0}" type="datetimeFigureOut">
              <a:rPr lang="ru-RU" smtClean="0"/>
              <a:t>10.01.2014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1B7A-BC5B-4ABC-B63F-6C15F8886F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891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C153-8757-409E-BBFA-EF5C80F463E0}" type="datetimeFigureOut">
              <a:rPr lang="ru-RU" smtClean="0"/>
              <a:t>10.01.2014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1B7A-BC5B-4ABC-B63F-6C15F8886F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389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C153-8757-409E-BBFA-EF5C80F463E0}" type="datetimeFigureOut">
              <a:rPr lang="ru-RU" smtClean="0"/>
              <a:t>10.01.2014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1B7A-BC5B-4ABC-B63F-6C15F8886F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46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C153-8757-409E-BBFA-EF5C80F463E0}" type="datetimeFigureOut">
              <a:rPr lang="ru-RU" smtClean="0"/>
              <a:t>10.01.2014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1B7A-BC5B-4ABC-B63F-6C15F8886F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060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C153-8757-409E-BBFA-EF5C80F463E0}" type="datetimeFigureOut">
              <a:rPr lang="ru-RU" smtClean="0"/>
              <a:t>10.01.2014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1B7A-BC5B-4ABC-B63F-6C15F8886F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325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C153-8757-409E-BBFA-EF5C80F463E0}" type="datetimeFigureOut">
              <a:rPr lang="ru-RU" smtClean="0"/>
              <a:t>10.01.2014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1B7A-BC5B-4ABC-B63F-6C15F8886F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575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C153-8757-409E-BBFA-EF5C80F463E0}" type="datetimeFigureOut">
              <a:rPr lang="ru-RU" smtClean="0"/>
              <a:t>10.01.2014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1B7A-BC5B-4ABC-B63F-6C15F8886F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47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C153-8757-409E-BBFA-EF5C80F463E0}" type="datetimeFigureOut">
              <a:rPr lang="ru-RU" smtClean="0"/>
              <a:t>10.01.2014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1B7A-BC5B-4ABC-B63F-6C15F8886F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940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BC153-8757-409E-BBFA-EF5C80F463E0}" type="datetimeFigureOut">
              <a:rPr lang="ru-RU" smtClean="0"/>
              <a:t>10.01.2014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41B7A-BC5B-4ABC-B63F-6C15F8886F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3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microsoft.com/office/2007/relationships/hdphoto" Target="../media/hdphoto3.wdp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483517"/>
            <a:ext cx="41764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/>
                </a:solidFill>
              </a:rPr>
              <a:t>Гармонические колебания. Амплитуда, период и частота колебательного движения</a:t>
            </a:r>
            <a:endParaRPr lang="ru-RU" sz="4000" b="1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84" y="184953"/>
            <a:ext cx="4393910" cy="438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74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287" y="339725"/>
            <a:ext cx="83534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Механическое колебательное движение </a:t>
            </a:r>
            <a:r>
              <a:rPr lang="ru-RU" sz="2000" dirty="0">
                <a:solidFill>
                  <a:prstClr val="black"/>
                </a:solidFill>
              </a:rPr>
              <a:t>—</a:t>
            </a:r>
            <a:r>
              <a:rPr lang="ru-RU" sz="2000" dirty="0">
                <a:solidFill>
                  <a:srgbClr val="C00000"/>
                </a:solidFill>
              </a:rPr>
              <a:t>  </a:t>
            </a:r>
            <a:r>
              <a:rPr lang="ru-RU" sz="2000" dirty="0">
                <a:solidFill>
                  <a:prstClr val="black"/>
                </a:solidFill>
              </a:rPr>
              <a:t>движение, при котором состояния тела с течением времени повторяются, причем тело проходит через положение устойчивого равновесия поочередно в противоположных направлениях.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3884" y="1924050"/>
            <a:ext cx="83848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</a:rPr>
              <a:t>Если колебания происходят в системе только под действием внутренних сил, то такие колебания называют </a:t>
            </a:r>
            <a:r>
              <a:rPr lang="ru-RU" sz="2400" dirty="0">
                <a:solidFill>
                  <a:srgbClr val="1F497D"/>
                </a:solidFill>
              </a:rPr>
              <a:t>свободными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3883" y="2834729"/>
            <a:ext cx="83848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Колебательная система </a:t>
            </a:r>
            <a:r>
              <a:rPr lang="ru-RU" sz="2000" dirty="0">
                <a:solidFill>
                  <a:prstClr val="black"/>
                </a:solidFill>
              </a:rPr>
              <a:t>— физическая система, в которой при отклонении от положения равновесия возникают и существуют колебания.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5393" y="3723878"/>
            <a:ext cx="835342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1F497D"/>
                </a:solidFill>
              </a:rPr>
              <a:t>Маятник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000" dirty="0">
                <a:solidFill>
                  <a:prstClr val="black"/>
                </a:solidFill>
              </a:rPr>
              <a:t>— твердое тело, совершающее под действием приложенных сил колебания около неподвижной точки или вокруг оси.</a:t>
            </a:r>
          </a:p>
        </p:txBody>
      </p:sp>
    </p:spTree>
    <p:extLst>
      <p:ext uri="{BB962C8B-B14F-4D97-AF65-F5344CB8AC3E}">
        <p14:creationId xmlns:p14="http://schemas.microsoft.com/office/powerpoint/2010/main" val="345656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5298" y="267494"/>
            <a:ext cx="4233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Гармонические колебания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404" y="699542"/>
            <a:ext cx="8497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колебания, при которых смещение колеблющейся точки от положения равновесия изменяется с течением времени по закону синуса или косинуса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05248" y="1543210"/>
            <a:ext cx="5129033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Уравнения гармонических колебаний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5" name="Штриховая стрелка вправо 4"/>
          <p:cNvSpPr/>
          <p:nvPr/>
        </p:nvSpPr>
        <p:spPr>
          <a:xfrm rot="8674648">
            <a:off x="2769663" y="2244359"/>
            <a:ext cx="959712" cy="504056"/>
          </a:xfrm>
          <a:prstGeom prst="stripedRightArrow">
            <a:avLst>
              <a:gd name="adj1" fmla="val 50000"/>
              <a:gd name="adj2" fmla="val 10764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Штриховая стрелка вправо 5"/>
          <p:cNvSpPr/>
          <p:nvPr/>
        </p:nvSpPr>
        <p:spPr>
          <a:xfrm rot="12925352" flipH="1">
            <a:off x="5421997" y="2236308"/>
            <a:ext cx="937624" cy="504056"/>
          </a:xfrm>
          <a:prstGeom prst="stripedRightArrow">
            <a:avLst>
              <a:gd name="adj1" fmla="val 50000"/>
              <a:gd name="adj2" fmla="val 10764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58160" y="2901323"/>
                <a:ext cx="2761846" cy="461665"/>
              </a:xfrm>
              <a:prstGeom prst="rect">
                <a:avLst/>
              </a:prstGeom>
              <a:gradFill flip="none" rotWithShape="1">
                <a:gsLst>
                  <a:gs pos="0">
                    <a:srgbClr val="00B050">
                      <a:tint val="66000"/>
                      <a:satMod val="160000"/>
                    </a:srgbClr>
                  </a:gs>
                  <a:gs pos="50000">
                    <a:srgbClr val="00B050">
                      <a:tint val="44500"/>
                      <a:satMod val="160000"/>
                    </a:srgbClr>
                  </a:gs>
                  <a:gs pos="100000">
                    <a:srgbClr val="00B05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  <m:r>
                                <a:rPr lang="en-US" sz="2400" b="0" i="1" baseline="-25000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160" y="2901323"/>
                <a:ext cx="2761846" cy="461665"/>
              </a:xfrm>
              <a:prstGeom prst="rect">
                <a:avLst/>
              </a:prstGeom>
              <a:blipFill rotWithShape="1">
                <a:blip r:embed="rId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28366" y="2877871"/>
                <a:ext cx="2805127" cy="461665"/>
              </a:xfrm>
              <a:prstGeom prst="rect">
                <a:avLst/>
              </a:prstGeom>
              <a:gradFill flip="none" rotWithShape="1">
                <a:gsLst>
                  <a:gs pos="0">
                    <a:srgbClr val="00B050">
                      <a:tint val="66000"/>
                      <a:satMod val="160000"/>
                    </a:srgbClr>
                  </a:gs>
                  <a:gs pos="50000">
                    <a:srgbClr val="00B050">
                      <a:tint val="44500"/>
                      <a:satMod val="160000"/>
                    </a:srgbClr>
                  </a:gs>
                  <a:gs pos="100000">
                    <a:srgbClr val="00B05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  <m:r>
                                <a:rPr lang="en-US" sz="2400" b="0" i="1" baseline="-25000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8366" y="2877871"/>
                <a:ext cx="2805127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Штриховая стрелка вправо 8"/>
          <p:cNvSpPr/>
          <p:nvPr/>
        </p:nvSpPr>
        <p:spPr>
          <a:xfrm rot="12925352" flipH="1">
            <a:off x="2358977" y="3602993"/>
            <a:ext cx="1017882" cy="504056"/>
          </a:xfrm>
          <a:prstGeom prst="stripedRightArrow">
            <a:avLst>
              <a:gd name="adj1" fmla="val 50000"/>
              <a:gd name="adj2" fmla="val 10764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триховая стрелка вправо 9"/>
          <p:cNvSpPr/>
          <p:nvPr/>
        </p:nvSpPr>
        <p:spPr>
          <a:xfrm rot="8674648">
            <a:off x="5771372" y="3584605"/>
            <a:ext cx="1033767" cy="504056"/>
          </a:xfrm>
          <a:prstGeom prst="stripedRightArrow">
            <a:avLst>
              <a:gd name="adj1" fmla="val 50000"/>
              <a:gd name="adj2" fmla="val 10764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162415" y="4245668"/>
            <a:ext cx="6763133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Кинематический закон </a:t>
            </a:r>
            <a:r>
              <a:rPr lang="ru-RU" sz="2400" dirty="0">
                <a:solidFill>
                  <a:srgbClr val="C00000"/>
                </a:solidFill>
              </a:rPr>
              <a:t>гармонического 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122157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93022"/>
            <a:ext cx="4450812" cy="443953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54" y="268065"/>
            <a:ext cx="4485213" cy="44644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62871" y="342662"/>
                <a:ext cx="14441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871" y="342662"/>
                <a:ext cx="1444178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95601" y="2892365"/>
                <a:ext cx="14874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5601" y="2892365"/>
                <a:ext cx="1487458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Прямая со стрелкой 7"/>
          <p:cNvCxnSpPr/>
          <p:nvPr/>
        </p:nvCxnSpPr>
        <p:spPr>
          <a:xfrm flipH="1">
            <a:off x="3419872" y="3075806"/>
            <a:ext cx="1512168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31894" y="2787774"/>
            <a:ext cx="1358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Синусоида</a:t>
            </a:r>
            <a:endParaRPr lang="ru-RU" sz="2000" dirty="0"/>
          </a:p>
        </p:txBody>
      </p:sp>
      <p:pic>
        <p:nvPicPr>
          <p:cNvPr id="1040" name="Picture 16" descr="http://osiktakan.ru/spravka/cos1.gif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767" y="3399842"/>
            <a:ext cx="4219268" cy="133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osiktakan.ru/ima_10/sin.gif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054" y1="3980" x2="99699" y2="94527"/>
                        <a14:foregroundMark x1="2259" y1="93532" x2="99398" y2="4478"/>
                        <a14:backgroundMark x1="76355" y1="19403" x2="84488" y2="21393"/>
                        <a14:backgroundMark x1="76506" y1="22388" x2="84337" y2="23383"/>
                        <a14:backgroundMark x1="76054" y1="24378" x2="76054" y2="24378"/>
                        <a14:backgroundMark x1="76054" y1="24876" x2="77259" y2="19900"/>
                        <a14:backgroundMark x1="79970" y1="21393" x2="83283" y2="20896"/>
                        <a14:backgroundMark x1="81175" y1="23881" x2="82078" y2="15423"/>
                        <a14:backgroundMark x1="81928" y1="19900" x2="85693" y2="19403"/>
                        <a14:backgroundMark x1="84337" y1="20896" x2="84940" y2="2388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871" y="1059582"/>
            <a:ext cx="4263164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7164289" y="1059582"/>
            <a:ext cx="32348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487769" y="708720"/>
            <a:ext cx="1243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Синусоида</a:t>
            </a:r>
            <a:endParaRPr lang="ru-RU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6838938" y="3354030"/>
            <a:ext cx="32348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179097" y="3106688"/>
            <a:ext cx="146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Косинусоида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86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9" grpId="1"/>
      <p:bldP spid="12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569692" y="0"/>
            <a:ext cx="4574308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82041" y="2470894"/>
                <a:ext cx="3193054" cy="523220"/>
              </a:xfrm>
              <a:prstGeom prst="rect">
                <a:avLst/>
              </a:prstGeom>
              <a:gradFill flip="none" rotWithShape="1">
                <a:gsLst>
                  <a:gs pos="0">
                    <a:srgbClr val="00B050">
                      <a:tint val="66000"/>
                      <a:satMod val="160000"/>
                    </a:srgbClr>
                  </a:gs>
                  <a:gs pos="50000">
                    <a:srgbClr val="00B050">
                      <a:tint val="44500"/>
                      <a:satMod val="160000"/>
                    </a:srgbClr>
                  </a:gs>
                  <a:gs pos="100000">
                    <a:srgbClr val="00B05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8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  <m:r>
                                <a:rPr lang="en-US" sz="2800" i="1" baseline="-25000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ru-RU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041" y="2470894"/>
                <a:ext cx="3193054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4565831" y="2031483"/>
                <a:ext cx="4181326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>
                    <a:solidFill>
                      <a:srgbClr val="C00000"/>
                    </a:solidFill>
                  </a:rPr>
                  <a:t>Циклическая</a:t>
                </a:r>
                <a:r>
                  <a:rPr lang="ru-RU" dirty="0">
                    <a:solidFill>
                      <a:prstClr val="black"/>
                    </a:solidFill>
                  </a:rPr>
                  <a:t>, или </a:t>
                </a:r>
                <a:r>
                  <a:rPr lang="ru-RU" dirty="0">
                    <a:solidFill>
                      <a:srgbClr val="C00000"/>
                    </a:solidFill>
                  </a:rPr>
                  <a:t>круговая </a:t>
                </a:r>
                <a:r>
                  <a:rPr lang="ru-RU" dirty="0" smtClean="0">
                    <a:solidFill>
                      <a:srgbClr val="C00000"/>
                    </a:solidFill>
                  </a:rPr>
                  <a:t>частота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i="1" smtClean="0">
                            <a:solidFill>
                              <a:srgbClr val="1F497D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ru-RU" i="1" smtClean="0">
                            <a:solidFill>
                              <a:srgbClr val="1F497D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</m:d>
                  </m:oMath>
                </a14:m>
                <a:r>
                  <a:rPr lang="ru-RU" dirty="0" smtClean="0">
                    <a:solidFill>
                      <a:prstClr val="black"/>
                    </a:solidFill>
                  </a:rPr>
                  <a:t> — это величина показывающая</a:t>
                </a:r>
                <a:r>
                  <a:rPr lang="ru-RU" dirty="0">
                    <a:solidFill>
                      <a:prstClr val="black"/>
                    </a:solidFill>
                  </a:rPr>
                  <a:t>, сколько колебаний совершает тело за </a:t>
                </a:r>
                <a14:m>
                  <m:oMath xmlns:m="http://schemas.openxmlformats.org/officeDocument/2006/math">
                    <m:r>
                      <a:rPr lang="ru-RU" i="1" smtClean="0">
                        <a:solidFill>
                          <a:prstClr val="black"/>
                        </a:solidFill>
                        <a:latin typeface="Cambria Math"/>
                      </a:rPr>
                      <m:t>2</m:t>
                    </m:r>
                    <m:r>
                      <a:rPr lang="ru-RU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ru-RU" dirty="0" smtClean="0">
                    <a:solidFill>
                      <a:prstClr val="black"/>
                    </a:solidFill>
                  </a:rPr>
                  <a:t> секунд.</a:t>
                </a:r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831" y="2031483"/>
                <a:ext cx="4181326" cy="923330"/>
              </a:xfrm>
              <a:prstGeom prst="rect">
                <a:avLst/>
              </a:prstGeom>
              <a:blipFill rotWithShape="1">
                <a:blip r:embed="rId3"/>
                <a:stretch>
                  <a:fillRect l="-1312" t="-3289" r="-1166"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4559233" y="211583"/>
                <a:ext cx="4176711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>
                    <a:solidFill>
                      <a:srgbClr val="C00000"/>
                    </a:solidFill>
                  </a:rPr>
                  <a:t>C</a:t>
                </a:r>
                <a:r>
                  <a:rPr lang="ru-RU" dirty="0" smtClean="0">
                    <a:solidFill>
                      <a:srgbClr val="C00000"/>
                    </a:solidFill>
                  </a:rPr>
                  <a:t>мещение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mtClean="0">
                        <a:solidFill>
                          <a:srgbClr val="1F497D"/>
                        </a:solidFill>
                        <a:latin typeface="Cambria Math"/>
                      </a:rPr>
                      <m:t>(</m:t>
                    </m:r>
                    <m:r>
                      <a:rPr lang="en-US" i="1" smtClean="0">
                        <a:solidFill>
                          <a:srgbClr val="1F497D"/>
                        </a:solidFill>
                        <a:latin typeface="Cambria Math"/>
                      </a:rPr>
                      <m:t>𝑥</m:t>
                    </m:r>
                    <m:r>
                      <a:rPr lang="en-US" i="1" smtClean="0">
                        <a:solidFill>
                          <a:srgbClr val="1F497D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>
                    <a:solidFill>
                      <a:srgbClr val="C00000"/>
                    </a:solidFill>
                  </a:rPr>
                  <a:t> </a:t>
                </a:r>
                <a:r>
                  <a:rPr lang="ru-RU" dirty="0" smtClean="0">
                    <a:solidFill>
                      <a:prstClr val="black"/>
                    </a:solidFill>
                  </a:rPr>
                  <a:t>—расстояние от положения равновесия до положения точки в данный момент времени.</a:t>
                </a:r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233" y="211583"/>
                <a:ext cx="4176711" cy="923330"/>
              </a:xfrm>
              <a:prstGeom prst="rect">
                <a:avLst/>
              </a:prstGeom>
              <a:blipFill rotWithShape="1">
                <a:blip r:embed="rId4"/>
                <a:stretch>
                  <a:fillRect l="-1314" t="-3311" b="-99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4572000" y="1126910"/>
                <a:ext cx="4176711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>
                    <a:solidFill>
                      <a:srgbClr val="C00000"/>
                    </a:solidFill>
                  </a:rPr>
                  <a:t>Амплитуда колебаний </a:t>
                </a:r>
                <a14:m>
                  <m:oMath xmlns:m="http://schemas.openxmlformats.org/officeDocument/2006/math">
                    <m:r>
                      <a:rPr lang="ru-RU" i="1" smtClean="0">
                        <a:solidFill>
                          <a:srgbClr val="1F497D"/>
                        </a:solidFill>
                        <a:latin typeface="Cambria Math"/>
                      </a:rPr>
                      <m:t>(</m:t>
                    </m:r>
                    <m:r>
                      <a:rPr lang="en-US" i="1" smtClean="0">
                        <a:solidFill>
                          <a:srgbClr val="1F497D"/>
                        </a:solidFill>
                        <a:latin typeface="Cambria Math"/>
                      </a:rPr>
                      <m:t>𝐴</m:t>
                    </m:r>
                    <m:r>
                      <a:rPr lang="ru-RU" i="1" smtClean="0">
                        <a:solidFill>
                          <a:srgbClr val="1F497D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>
                    <a:solidFill>
                      <a:prstClr val="black"/>
                    </a:solidFill>
                  </a:rPr>
                  <a:t> — максимальное смещение тела от положения равновесия.</a:t>
                </a:r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26910"/>
                <a:ext cx="4176711" cy="923330"/>
              </a:xfrm>
              <a:prstGeom prst="rect">
                <a:avLst/>
              </a:prstGeom>
              <a:blipFill rotWithShape="1">
                <a:blip r:embed="rId5"/>
                <a:stretch>
                  <a:fillRect l="-1168" t="-3311" b="-99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4554616" y="2994113"/>
                <a:ext cx="417901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i="1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𝜑</m:t>
                    </m:r>
                    <m:r>
                      <a:rPr lang="ru-RU" i="1" baseline="-25000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ru-RU" dirty="0" smtClean="0">
                    <a:solidFill>
                      <a:prstClr val="black"/>
                    </a:solidFill>
                  </a:rPr>
                  <a:t>— это начальная фаза колебаний.</a:t>
                </a:r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616" y="2994113"/>
                <a:ext cx="4179019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Прямая со стрелкой 10"/>
          <p:cNvCxnSpPr/>
          <p:nvPr/>
        </p:nvCxnSpPr>
        <p:spPr>
          <a:xfrm flipH="1" flipV="1">
            <a:off x="1007604" y="2955890"/>
            <a:ext cx="36004" cy="8691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1331640" y="1846848"/>
            <a:ext cx="458513" cy="6697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555776" y="1258683"/>
            <a:ext cx="71426" cy="13729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3491567" y="1939845"/>
            <a:ext cx="216024" cy="6779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28952" y="3825043"/>
            <a:ext cx="1229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Смещение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1948" y="1494557"/>
            <a:ext cx="1259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Амплитуда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65264" y="583992"/>
            <a:ext cx="1452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Циклическая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</a:rPr>
              <a:t>частота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2901" y="1310555"/>
            <a:ext cx="1325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prstClr val="black"/>
                </a:solidFill>
              </a:rPr>
              <a:t>Начальная фаза</a:t>
            </a:r>
            <a:endParaRPr lang="ru-RU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569692" y="3418054"/>
                <a:ext cx="417671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solidFill>
                      <a:srgbClr val="C00000"/>
                    </a:solidFill>
                  </a:rPr>
                  <a:t>Фаза колебаний </a:t>
                </a:r>
                <a14:m>
                  <m:oMath xmlns:m="http://schemas.openxmlformats.org/officeDocument/2006/math">
                    <m:r>
                      <a:rPr lang="ru-RU" i="1" smtClean="0">
                        <a:solidFill>
                          <a:srgbClr val="1F497D"/>
                        </a:solidFill>
                        <a:latin typeface="Cambria Math"/>
                      </a:rPr>
                      <m:t>(</m:t>
                    </m:r>
                    <m:r>
                      <a:rPr lang="ru-RU" i="1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𝜔</m:t>
                    </m:r>
                    <m:r>
                      <a:rPr lang="en-US" i="1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𝑡</m:t>
                    </m:r>
                    <m:r>
                      <a:rPr lang="en-US" i="1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en-US" i="1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𝜑</m:t>
                    </m:r>
                    <m:r>
                      <a:rPr lang="en-US" i="1" baseline="-25000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0</m:t>
                    </m:r>
                    <m:r>
                      <a:rPr lang="ru-RU" i="1" smtClean="0">
                        <a:solidFill>
                          <a:srgbClr val="1F497D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>
                    <a:solidFill>
                      <a:prstClr val="black"/>
                    </a:solidFill>
                  </a:rPr>
                  <a:t>— аргумент, </a:t>
                </a:r>
                <a:r>
                  <a:rPr lang="ru-RU" dirty="0">
                    <a:solidFill>
                      <a:prstClr val="black"/>
                    </a:solidFill>
                  </a:rPr>
                  <a:t>который </a:t>
                </a:r>
                <a:r>
                  <a:rPr lang="ru-RU" dirty="0" smtClean="0">
                    <a:solidFill>
                      <a:prstClr val="black"/>
                    </a:solidFill>
                  </a:rPr>
                  <a:t>определяет </a:t>
                </a:r>
                <a:r>
                  <a:rPr lang="ru-RU" dirty="0">
                    <a:solidFill>
                      <a:prstClr val="black"/>
                    </a:solidFill>
                  </a:rPr>
                  <a:t>состояние колебательной системы в любой момент времени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692" y="3418054"/>
                <a:ext cx="4176710" cy="1200329"/>
              </a:xfrm>
              <a:prstGeom prst="rect">
                <a:avLst/>
              </a:prstGeom>
              <a:blipFill rotWithShape="1">
                <a:blip r:embed="rId7"/>
                <a:stretch>
                  <a:fillRect l="-1314" t="-2538" b="-71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Левая фигурная скобка 28"/>
          <p:cNvSpPr/>
          <p:nvPr/>
        </p:nvSpPr>
        <p:spPr>
          <a:xfrm rot="16200000">
            <a:off x="2926043" y="2446638"/>
            <a:ext cx="311955" cy="1406906"/>
          </a:xfrm>
          <a:prstGeom prst="leftBrace">
            <a:avLst>
              <a:gd name="adj1" fmla="val 34358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33651" y="3371389"/>
            <a:ext cx="1778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Фаза колебаний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51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8" grpId="0"/>
      <p:bldP spid="18" grpId="0"/>
      <p:bldP spid="19" grpId="0"/>
      <p:bldP spid="20" grpId="0"/>
      <p:bldP spid="21" grpId="0"/>
      <p:bldP spid="22" grpId="0"/>
      <p:bldP spid="29" grpId="0" animBg="1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4571997" y="0"/>
            <a:ext cx="4572003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4549497" y="86542"/>
                <a:ext cx="4176711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>
                    <a:solidFill>
                      <a:srgbClr val="C00000"/>
                    </a:solidFill>
                  </a:rPr>
                  <a:t>Период колебаний </a:t>
                </a:r>
                <a14:m>
                  <m:oMath xmlns:m="http://schemas.openxmlformats.org/officeDocument/2006/math">
                    <m:r>
                      <a:rPr lang="ru-RU" b="0" i="1" smtClean="0">
                        <a:solidFill>
                          <a:schemeClr val="tx2"/>
                        </a:solidFill>
                        <a:latin typeface="Cambria Math"/>
                      </a:rPr>
                      <m:t>(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𝑇</m:t>
                    </m:r>
                    <m:r>
                      <a:rPr lang="ru-RU" b="0" i="1" smtClean="0">
                        <a:solidFill>
                          <a:schemeClr val="tx2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>
                    <a:solidFill>
                      <a:schemeClr val="tx2"/>
                    </a:solidFill>
                  </a:rPr>
                  <a:t> </a:t>
                </a:r>
                <a:r>
                  <a:rPr lang="ru-RU" sz="1600" dirty="0" smtClean="0"/>
                  <a:t>— промежуток </a:t>
                </a:r>
                <a:r>
                  <a:rPr lang="ru-RU" sz="1600" dirty="0"/>
                  <a:t>времени, в течение которого тело совершает одно полное </a:t>
                </a:r>
                <a:r>
                  <a:rPr lang="ru-RU" sz="1600" dirty="0" smtClean="0"/>
                  <a:t>колебание. </a:t>
                </a:r>
                <a:endParaRPr lang="ru-RU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9497" y="86542"/>
                <a:ext cx="4176711" cy="861774"/>
              </a:xfrm>
              <a:prstGeom prst="rect">
                <a:avLst/>
              </a:prstGeom>
              <a:blipFill rotWithShape="1">
                <a:blip r:embed="rId2"/>
                <a:stretch>
                  <a:fillRect l="-1168" t="-3521" r="-146" b="-77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4584308" y="1520044"/>
                <a:ext cx="4176713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>
                    <a:solidFill>
                      <a:srgbClr val="C00000"/>
                    </a:solidFill>
                  </a:rPr>
                  <a:t>Частота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(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𝜈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>
                    <a:solidFill>
                      <a:schemeClr val="tx2"/>
                    </a:solidFill>
                  </a:rPr>
                  <a:t> </a:t>
                </a:r>
                <a:r>
                  <a:rPr lang="ru-RU" sz="1600" dirty="0" smtClean="0"/>
                  <a:t>— это числу полных колебаний, совершаемых за 1 секунду.</a:t>
                </a: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4308" y="1520044"/>
                <a:ext cx="4176713" cy="615553"/>
              </a:xfrm>
              <a:prstGeom prst="rect">
                <a:avLst/>
              </a:prstGeom>
              <a:blipFill rotWithShape="1">
                <a:blip r:embed="rId3"/>
                <a:stretch>
                  <a:fillRect l="-1168" t="-4950" b="-118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570119" y="918831"/>
                <a:ext cx="855811" cy="590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𝑇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0119" y="918831"/>
                <a:ext cx="855811" cy="59086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Скругленный прямоугольник 7"/>
          <p:cNvSpPr/>
          <p:nvPr/>
        </p:nvSpPr>
        <p:spPr>
          <a:xfrm>
            <a:off x="5578570" y="946822"/>
            <a:ext cx="884209" cy="56287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87088" y="1043594"/>
                <a:ext cx="11060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с</m:t>
                          </m:r>
                        </m:e>
                      </m:d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7088" y="1043594"/>
                <a:ext cx="1106008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Скругленный прямоугольник 9"/>
          <p:cNvSpPr/>
          <p:nvPr/>
        </p:nvSpPr>
        <p:spPr>
          <a:xfrm>
            <a:off x="6759096" y="1011607"/>
            <a:ext cx="1034000" cy="4333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736828" y="2143449"/>
                <a:ext cx="836639" cy="610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𝜈</m:t>
                      </m:r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𝑁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828" y="2143449"/>
                <a:ext cx="836639" cy="61087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Скругленный прямоугольник 11"/>
          <p:cNvSpPr/>
          <p:nvPr/>
        </p:nvSpPr>
        <p:spPr>
          <a:xfrm>
            <a:off x="5741914" y="2149074"/>
            <a:ext cx="831554" cy="63593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833780" y="2294911"/>
                <a:ext cx="12407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𝜈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Гц</m:t>
                          </m:r>
                        </m:e>
                      </m:d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3780" y="2294911"/>
                <a:ext cx="1240724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Скругленный прямоугольник 13"/>
          <p:cNvSpPr/>
          <p:nvPr/>
        </p:nvSpPr>
        <p:spPr>
          <a:xfrm>
            <a:off x="6869784" y="2250387"/>
            <a:ext cx="1168716" cy="4333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5981104" y="3969279"/>
                <a:ext cx="1506438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ru-RU" sz="16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=2</m:t>
                      </m:r>
                      <m:r>
                        <a:rPr lang="ru-RU" sz="16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𝜋𝜈</m:t>
                      </m:r>
                      <m:r>
                        <a:rPr lang="ru-RU" sz="16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16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16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ru-RU" sz="16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ru-RU" sz="16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1104" y="3969279"/>
                <a:ext cx="1506438" cy="55335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563922" y="2801131"/>
            <a:ext cx="4176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Связь м/у периодом, частотой и циклической частотой:</a:t>
            </a:r>
            <a:endParaRPr lang="ru-RU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5641411" y="3286813"/>
                <a:ext cx="739177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𝑇</m:t>
                      </m:r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ru-RU" sz="16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411" y="3286813"/>
                <a:ext cx="739177" cy="55425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7092471" y="3316073"/>
                <a:ext cx="735586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𝜈</m:t>
                      </m:r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ru-RU" sz="16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471" y="3316073"/>
                <a:ext cx="735586" cy="55335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Скругленный прямоугольник 18"/>
          <p:cNvSpPr/>
          <p:nvPr/>
        </p:nvSpPr>
        <p:spPr>
          <a:xfrm>
            <a:off x="5671831" y="3313962"/>
            <a:ext cx="708757" cy="53697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092472" y="3316073"/>
            <a:ext cx="735586" cy="55335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jewish-memorial.narod.ru/img_g/Hertz_Heinrich1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833" l="0" r="100000">
                        <a14:foregroundMark x1="30670" y1="6678" x2="30670" y2="6678"/>
                        <a14:foregroundMark x1="31749" y1="6845" x2="44708" y2="6845"/>
                        <a14:foregroundMark x1="28294" y1="7846" x2="27862" y2="11519"/>
                        <a14:foregroundMark x1="25918" y1="9683" x2="25918" y2="9683"/>
                        <a14:foregroundMark x1="26782" y1="8180" x2="26782" y2="8180"/>
                        <a14:foregroundMark x1="25918" y1="10351" x2="25918" y2="10351"/>
                        <a14:foregroundMark x1="25270" y1="11018" x2="25270" y2="11018"/>
                        <a14:foregroundMark x1="48380" y1="9015" x2="58963" y2="48080"/>
                        <a14:foregroundMark x1="55940" y1="9516" x2="61771" y2="39900"/>
                        <a14:foregroundMark x1="70410" y1="17696" x2="73434" y2="28381"/>
                        <a14:foregroundMark x1="70410" y1="18197" x2="73434" y2="37396"/>
                        <a14:foregroundMark x1="72570" y1="35893" x2="67603" y2="59098"/>
                        <a14:foregroundMark x1="33477" y1="46745" x2="58315" y2="70785"/>
                        <a14:foregroundMark x1="25486" y1="17195" x2="27646" y2="56928"/>
                        <a14:foregroundMark x1="26134" y1="22204" x2="37797" y2="39900"/>
                        <a14:foregroundMark x1="23110" y1="20534" x2="16631" y2="59933"/>
                        <a14:foregroundMark x1="71490" y1="26711" x2="77106" y2="68280"/>
                        <a14:foregroundMark x1="74946" y1="31052" x2="70410" y2="9850"/>
                        <a14:foregroundMark x1="70194" y1="10184" x2="57235" y2="1169"/>
                        <a14:foregroundMark x1="56803" y1="1836" x2="31749" y2="1669"/>
                        <a14:foregroundMark x1="31749" y1="1669" x2="19222" y2="17028"/>
                        <a14:foregroundMark x1="20086" y1="17529" x2="20950" y2="34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9725"/>
            <a:ext cx="2921238" cy="377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060929" y="3978726"/>
            <a:ext cx="259856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dirty="0" smtClean="0">
                <a:latin typeface="Calibri" pitchFamily="34" charset="0"/>
                <a:cs typeface="Calibri" pitchFamily="34" charset="0"/>
              </a:rPr>
              <a:t>Генрих Р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у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дольф Герц</a:t>
            </a: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dirty="0" smtClean="0">
                <a:latin typeface="Calibri" pitchFamily="34" charset="0"/>
                <a:cs typeface="Calibri" pitchFamily="34" charset="0"/>
              </a:rPr>
              <a:t>22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02.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1857 </a:t>
            </a:r>
            <a:r>
              <a:rPr lang="vi-VN" sz="1600" dirty="0">
                <a:latin typeface="Calibri" pitchFamily="34" charset="0"/>
                <a:cs typeface="Calibri" pitchFamily="34" charset="0"/>
              </a:rPr>
              <a:t>—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0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01.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1894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956482" y="3969279"/>
            <a:ext cx="1531060" cy="61093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81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3" grpId="0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6174" y="339724"/>
            <a:ext cx="76716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Характеристики колебательного движения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0360" y="2780762"/>
            <a:ext cx="1858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Амплитуда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14797" y="2635822"/>
            <a:ext cx="1872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Период (частота)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7945" y="342709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Фаза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6" name="Штриховая стрелка вправо 5"/>
          <p:cNvSpPr/>
          <p:nvPr/>
        </p:nvSpPr>
        <p:spPr>
          <a:xfrm rot="8158826">
            <a:off x="1385848" y="1597622"/>
            <a:ext cx="1980085" cy="576064"/>
          </a:xfrm>
          <a:prstGeom prst="stripedRightArrow">
            <a:avLst>
              <a:gd name="adj1" fmla="val 50000"/>
              <a:gd name="adj2" fmla="val 129738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Штриховая стрелка вправо 6"/>
          <p:cNvSpPr/>
          <p:nvPr/>
        </p:nvSpPr>
        <p:spPr>
          <a:xfrm rot="13441174" flipH="1">
            <a:off x="5855292" y="1619682"/>
            <a:ext cx="1980085" cy="576064"/>
          </a:xfrm>
          <a:prstGeom prst="stripedRightArrow">
            <a:avLst>
              <a:gd name="adj1" fmla="val 50000"/>
              <a:gd name="adj2" fmla="val 129738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Штриховая стрелка вправо 7"/>
          <p:cNvSpPr/>
          <p:nvPr/>
        </p:nvSpPr>
        <p:spPr>
          <a:xfrm rot="16200000" flipH="1">
            <a:off x="3516582" y="1898978"/>
            <a:ext cx="2110838" cy="576064"/>
          </a:xfrm>
          <a:prstGeom prst="stripedRightArrow">
            <a:avLst>
              <a:gd name="adj1" fmla="val 50000"/>
              <a:gd name="adj2" fmla="val 129738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88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2630" y="339725"/>
            <a:ext cx="66387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Зависимость величин от координаты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Штриховая стрелка вправо 2"/>
          <p:cNvSpPr/>
          <p:nvPr/>
        </p:nvSpPr>
        <p:spPr>
          <a:xfrm rot="8158826">
            <a:off x="1378964" y="1284484"/>
            <a:ext cx="1405195" cy="536980"/>
          </a:xfrm>
          <a:prstGeom prst="stripedRightArrow">
            <a:avLst>
              <a:gd name="adj1" fmla="val 50000"/>
              <a:gd name="adj2" fmla="val 11633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Штриховая стрелка вправо 3"/>
          <p:cNvSpPr/>
          <p:nvPr/>
        </p:nvSpPr>
        <p:spPr>
          <a:xfrm rot="13441174" flipH="1">
            <a:off x="6516158" y="1321678"/>
            <a:ext cx="1348921" cy="545099"/>
          </a:xfrm>
          <a:prstGeom prst="stripedRightArrow">
            <a:avLst>
              <a:gd name="adj1" fmla="val 50000"/>
              <a:gd name="adj2" fmla="val 129738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Штриховая стрелка вправо 4"/>
          <p:cNvSpPr/>
          <p:nvPr/>
        </p:nvSpPr>
        <p:spPr>
          <a:xfrm rot="15155594" flipH="1">
            <a:off x="4469111" y="1962603"/>
            <a:ext cx="2310861" cy="576064"/>
          </a:xfrm>
          <a:prstGeom prst="stripedRightArrow">
            <a:avLst>
              <a:gd name="adj1" fmla="val 50000"/>
              <a:gd name="adj2" fmla="val 129738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61708" y="2089266"/>
            <a:ext cx="1741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Координата</a:t>
            </a:r>
            <a:endParaRPr lang="ru-R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366146" y="2655658"/>
                <a:ext cx="233237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000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000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000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  <m:r>
                                <a:rPr lang="en-US" sz="2000" i="1" baseline="-2500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146" y="2655658"/>
                <a:ext cx="2332370" cy="400110"/>
              </a:xfrm>
              <a:prstGeom prst="rect">
                <a:avLst/>
              </a:prstGeom>
              <a:blipFill rotWithShape="1">
                <a:blip r:embed="rId2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Штриховая стрелка вправо 7"/>
          <p:cNvSpPr/>
          <p:nvPr/>
        </p:nvSpPr>
        <p:spPr>
          <a:xfrm rot="17313304" flipH="1">
            <a:off x="2362092" y="1960944"/>
            <a:ext cx="2310857" cy="576064"/>
          </a:xfrm>
          <a:prstGeom prst="stripedRightArrow">
            <a:avLst>
              <a:gd name="adj1" fmla="val 50000"/>
              <a:gd name="adj2" fmla="val 129738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 flipH="1">
            <a:off x="2545877" y="3410560"/>
            <a:ext cx="888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Сила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 flipH="1">
            <a:off x="5325190" y="3410560"/>
            <a:ext cx="1380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Скорость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6876256" y="2089266"/>
            <a:ext cx="1715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Ускорение</a:t>
            </a:r>
            <a:endParaRPr lang="ru-R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16016" y="3905660"/>
                <a:ext cx="2611612" cy="6152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000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3905660"/>
                <a:ext cx="2611612" cy="61529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Скругленный прямоугольник 12"/>
          <p:cNvSpPr/>
          <p:nvPr/>
        </p:nvSpPr>
        <p:spPr>
          <a:xfrm>
            <a:off x="4716016" y="3905660"/>
            <a:ext cx="2611612" cy="615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335831" y="2655658"/>
                <a:ext cx="26286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000" b="0" i="1" baseline="30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5831" y="2655658"/>
                <a:ext cx="2628657" cy="400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Скругленный прямоугольник 14"/>
          <p:cNvSpPr/>
          <p:nvPr/>
        </p:nvSpPr>
        <p:spPr>
          <a:xfrm>
            <a:off x="6335831" y="2655659"/>
            <a:ext cx="2556649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66146" y="2655658"/>
            <a:ext cx="2332370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38213" y="4013253"/>
                <a:ext cx="29041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000" b="0" i="1" baseline="30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8213" y="4013253"/>
                <a:ext cx="2904137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Скругленный прямоугольник 17"/>
          <p:cNvSpPr/>
          <p:nvPr/>
        </p:nvSpPr>
        <p:spPr>
          <a:xfrm>
            <a:off x="1538213" y="4013253"/>
            <a:ext cx="2904136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29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/>
      <p:bldP spid="7" grpId="0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  <p:bldP spid="15" grpId="0" animBg="1"/>
      <p:bldP spid="16" grpId="0" animBg="1"/>
      <p:bldP spid="17" grpId="0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324719"/>
            <a:ext cx="1631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Закон Гука: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3212" y="2757029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Второй закон Ньютона: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9"/>
          <a:stretch/>
        </p:blipFill>
        <p:spPr>
          <a:xfrm rot="16200000">
            <a:off x="2262778" y="-698429"/>
            <a:ext cx="585996" cy="34563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088293" y="433742"/>
                <a:ext cx="759374" cy="40293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66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66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solidFill>
                            <a:srgbClr val="FF0066"/>
                          </a:solidFill>
                          <a:latin typeface="Cambria Math"/>
                        </a:rPr>
                        <m:t>упр </m:t>
                      </m:r>
                      <m:r>
                        <a:rPr lang="en-US" b="0" i="1" baseline="-25000" smtClean="0">
                          <a:solidFill>
                            <a:srgbClr val="FF0066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ru-RU" baseline="-25000" dirty="0">
                  <a:solidFill>
                    <a:srgbClr val="FF0066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8293" y="433742"/>
                <a:ext cx="759374" cy="402931"/>
              </a:xfrm>
              <a:prstGeom prst="rect">
                <a:avLst/>
              </a:prstGeom>
              <a:blipFill rotWithShape="1">
                <a:blip r:embed="rId3"/>
                <a:stretch>
                  <a:fillRect t="-21212" b="-7576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Прямая со стрелкой 5"/>
          <p:cNvCxnSpPr/>
          <p:nvPr/>
        </p:nvCxnSpPr>
        <p:spPr>
          <a:xfrm flipH="1">
            <a:off x="3135127" y="962156"/>
            <a:ext cx="798966" cy="0"/>
          </a:xfrm>
          <a:prstGeom prst="straightConnector1">
            <a:avLst/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6"/>
          <p:cNvGrpSpPr/>
          <p:nvPr/>
        </p:nvGrpSpPr>
        <p:grpSpPr>
          <a:xfrm>
            <a:off x="749220" y="752949"/>
            <a:ext cx="72008" cy="496481"/>
            <a:chOff x="3580949" y="292832"/>
            <a:chExt cx="72008" cy="49648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3652957" y="339725"/>
              <a:ext cx="0" cy="449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3580949" y="29283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3580949" y="369264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3580949" y="444945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3580949" y="519619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3580949" y="588700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3580949" y="655571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3580949" y="72244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780842"/>
            <a:ext cx="360040" cy="36234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65" y="2067694"/>
            <a:ext cx="3310346" cy="2953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573212" y="736764"/>
                <a:ext cx="1651349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000" b="0" i="1" baseline="-25000" smtClean="0">
                          <a:latin typeface="Cambria Math"/>
                        </a:rPr>
                        <m:t>упр</m:t>
                      </m:r>
                      <m:r>
                        <a:rPr lang="ru-RU" sz="2000" b="0" i="1" smtClean="0">
                          <a:latin typeface="Cambria Math"/>
                        </a:rPr>
                        <m:t>=−</m:t>
                      </m:r>
                      <m:r>
                        <a:rPr lang="en-US" sz="2000" b="0" i="1" smtClean="0">
                          <a:latin typeface="Cambria Math"/>
                        </a:rPr>
                        <m:t>𝑘</m:t>
                      </m:r>
                      <m:r>
                        <m:rPr>
                          <m:sty m:val="p"/>
                        </m:rPr>
                        <a:rPr lang="el-GR" sz="2000" b="0" i="1" smtClean="0">
                          <a:latin typeface="Cambria Math"/>
                          <a:ea typeface="Cambria Math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l-GR" sz="20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212" y="736764"/>
                <a:ext cx="1651349" cy="437492"/>
              </a:xfrm>
              <a:prstGeom prst="rect">
                <a:avLst/>
              </a:prstGeom>
              <a:blipFill rotWithShape="1">
                <a:blip r:embed="rId6"/>
                <a:stretch>
                  <a:fillRect t="-19444" r="-17712" b="-69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582092" y="3105423"/>
                <a:ext cx="1112419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92" y="3105423"/>
                <a:ext cx="1112419" cy="437492"/>
              </a:xfrm>
              <a:prstGeom prst="rect">
                <a:avLst/>
              </a:prstGeom>
              <a:blipFill rotWithShape="1">
                <a:blip r:embed="rId7"/>
                <a:stretch>
                  <a:fillRect t="-19444" r="-258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Прямая соединительная линия 17"/>
          <p:cNvCxnSpPr/>
          <p:nvPr/>
        </p:nvCxnSpPr>
        <p:spPr>
          <a:xfrm>
            <a:off x="2483768" y="2643758"/>
            <a:ext cx="0" cy="18002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2313905" y="4443958"/>
            <a:ext cx="339725" cy="339725"/>
          </a:xfrm>
          <a:prstGeom prst="ellipse">
            <a:avLst/>
          </a:prstGeom>
          <a:gradFill flip="none" rotWithShape="1">
            <a:gsLst>
              <a:gs pos="0">
                <a:schemeClr val="dk1">
                  <a:tint val="66000"/>
                  <a:satMod val="160000"/>
                </a:schemeClr>
              </a:gs>
              <a:gs pos="50000">
                <a:schemeClr val="dk1">
                  <a:tint val="44500"/>
                  <a:satMod val="160000"/>
                </a:schemeClr>
              </a:gs>
              <a:gs pos="100000">
                <a:schemeClr val="dk1">
                  <a:tint val="23500"/>
                  <a:satMod val="160000"/>
                </a:schemeClr>
              </a:gs>
            </a:gsLst>
            <a:lin ang="13500000" scaled="1"/>
            <a:tileRect/>
          </a:gradFill>
          <a:ln w="9525">
            <a:prstDash val="sysDash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653630" y="4280239"/>
                <a:ext cx="593560" cy="3329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16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1600" b="0" i="1" baseline="-25000" smtClean="0">
                          <a:latin typeface="Cambria Math"/>
                        </a:rPr>
                        <m:t>𝑚𝑎𝑥</m:t>
                      </m:r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630" y="4280239"/>
                <a:ext cx="593560" cy="332912"/>
              </a:xfrm>
              <a:prstGeom prst="rect">
                <a:avLst/>
              </a:prstGeom>
              <a:blipFill rotWithShape="1">
                <a:blip r:embed="rId8"/>
                <a:stretch>
                  <a:fillRect t="-1272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Прямая со стрелкой 21"/>
          <p:cNvCxnSpPr/>
          <p:nvPr/>
        </p:nvCxnSpPr>
        <p:spPr>
          <a:xfrm>
            <a:off x="2483768" y="4613820"/>
            <a:ext cx="86666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4566118" y="1187369"/>
            <a:ext cx="41825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C</a:t>
            </a:r>
            <a:r>
              <a:rPr lang="ru-RU" sz="1600" dirty="0" smtClean="0"/>
              <a:t>ила и ускорение достигают наибольшего </a:t>
            </a:r>
            <a:r>
              <a:rPr lang="ru-RU" sz="1600" dirty="0"/>
              <a:t>значений, когда колеблющееся тело находится в крайних положениях, где смещение наиболее велико, и </a:t>
            </a:r>
            <a:r>
              <a:rPr lang="ru-RU" sz="1600" dirty="0" smtClean="0"/>
              <a:t>равны </a:t>
            </a:r>
            <a:r>
              <a:rPr lang="ru-RU" sz="1600" dirty="0"/>
              <a:t>нулю, когда тело проходит через положение равновесия.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566118" y="3480336"/>
            <a:ext cx="41755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Скорость достигает наибольшего </a:t>
            </a:r>
            <a:r>
              <a:rPr lang="ru-RU" sz="1600" dirty="0"/>
              <a:t>значений, когда колеблющееся тело находится в крайних положениях, где смещение наиболее велико, и </a:t>
            </a:r>
            <a:r>
              <a:rPr lang="ru-RU" sz="1600" dirty="0" smtClean="0"/>
              <a:t>равно </a:t>
            </a:r>
            <a:r>
              <a:rPr lang="ru-RU" sz="1600" dirty="0"/>
              <a:t>нулю, когда тело проходит через положение равновесия.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64767" y="3563955"/>
                <a:ext cx="720582" cy="370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16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16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1600" b="0" i="1" smtClean="0">
                              <a:latin typeface="Cambria Math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67" y="3563955"/>
                <a:ext cx="720582" cy="370101"/>
              </a:xfrm>
              <a:prstGeom prst="rect">
                <a:avLst/>
              </a:prstGeom>
              <a:blipFill rotWithShape="1">
                <a:blip r:embed="rId9"/>
                <a:stretch>
                  <a:fillRect t="-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630" y="800426"/>
            <a:ext cx="360040" cy="3623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743657" y="1211559"/>
                <a:ext cx="720582" cy="370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16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16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1600" b="0" i="1" smtClean="0">
                              <a:latin typeface="Cambria Math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657" y="1211559"/>
                <a:ext cx="720582" cy="370101"/>
              </a:xfrm>
              <a:prstGeom prst="rect">
                <a:avLst/>
              </a:prstGeom>
              <a:blipFill rotWithShape="1">
                <a:blip r:embed="rId10"/>
                <a:stretch>
                  <a:fillRect t="-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flipH="1">
                <a:off x="2136843" y="403183"/>
                <a:ext cx="593560" cy="3329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16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1600" b="0" i="1" baseline="-25000" smtClean="0">
                          <a:latin typeface="Cambria Math"/>
                        </a:rPr>
                        <m:t>𝑚𝑎𝑥</m:t>
                      </m:r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136843" y="403183"/>
                <a:ext cx="593560" cy="332912"/>
              </a:xfrm>
              <a:prstGeom prst="rect">
                <a:avLst/>
              </a:prstGeom>
              <a:blipFill rotWithShape="1">
                <a:blip r:embed="rId11"/>
                <a:stretch>
                  <a:fillRect t="-1272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Прямая со стрелкой 32"/>
          <p:cNvCxnSpPr/>
          <p:nvPr/>
        </p:nvCxnSpPr>
        <p:spPr>
          <a:xfrm flipH="1">
            <a:off x="1966981" y="736764"/>
            <a:ext cx="86666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695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28" grpId="0"/>
      <p:bldP spid="30" grpId="0"/>
      <p:bldP spid="19" grpId="0" animBg="1"/>
      <p:bldP spid="20" grpId="0"/>
      <p:bldP spid="23" grpId="0"/>
      <p:bldP spid="24" grpId="0"/>
      <p:bldP spid="29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34" y="339726"/>
            <a:ext cx="3254059" cy="2335416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H="1">
            <a:off x="3851920" y="483518"/>
            <a:ext cx="1296144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48064" y="295684"/>
            <a:ext cx="30055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Математический маятник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915566"/>
            <a:ext cx="432048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</a:rPr>
              <a:t>Математический маятник </a:t>
            </a:r>
            <a:r>
              <a:rPr lang="ru-RU" dirty="0"/>
              <a:t>— это материальная точка, подвешенная на невесомой нерастяжимой нити, прикрепленной к подвесу и находящейся в поле силы тяжести.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677" y="2538141"/>
            <a:ext cx="866775" cy="262630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576088" y="3464187"/>
            <a:ext cx="41726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Пружинный маятник </a:t>
            </a:r>
            <a:r>
              <a:rPr lang="ru-RU" dirty="0"/>
              <a:t>— это система, состоящая из материальной точки массой </a:t>
            </a:r>
            <a:r>
              <a:rPr lang="en-US" i="1" dirty="0" smtClean="0"/>
              <a:t>m</a:t>
            </a:r>
            <a:r>
              <a:rPr lang="ru-RU" dirty="0" smtClean="0"/>
              <a:t> </a:t>
            </a:r>
            <a:r>
              <a:rPr lang="ru-RU" dirty="0"/>
              <a:t>и пружины.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3824862" y="3047616"/>
            <a:ext cx="1296144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121006" y="2859782"/>
            <a:ext cx="2460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Пружинный маятник</a:t>
            </a:r>
            <a:endParaRPr lang="ru-RU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73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0030" y="195486"/>
            <a:ext cx="835342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6600"/>
              </a:buClr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C00000"/>
                </a:solidFill>
              </a:rPr>
              <a:t>Гармонические </a:t>
            </a:r>
            <a:r>
              <a:rPr lang="ru-RU" sz="2000" dirty="0">
                <a:solidFill>
                  <a:srgbClr val="C00000"/>
                </a:solidFill>
              </a:rPr>
              <a:t>колебания</a:t>
            </a:r>
            <a:r>
              <a:rPr lang="ru-RU" sz="2000" dirty="0"/>
              <a:t> — это колебания, при которых смещение колеблющейся точки от положения равновесия изменяется с течением времени по закону синуса или косинуса.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Ø"/>
            </a:pPr>
            <a:endParaRPr lang="ru-RU" sz="2000" dirty="0" smtClean="0"/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C00000"/>
                </a:solidFill>
              </a:rPr>
              <a:t>Амплитуда </a:t>
            </a:r>
            <a:r>
              <a:rPr lang="ru-RU" sz="2000" dirty="0">
                <a:solidFill>
                  <a:srgbClr val="C00000"/>
                </a:solidFill>
              </a:rPr>
              <a:t>колебаний </a:t>
            </a:r>
            <a:r>
              <a:rPr lang="ru-RU" sz="2000" dirty="0"/>
              <a:t>— максимальное смещение тела от положения равновесия</a:t>
            </a:r>
            <a:r>
              <a:rPr lang="ru-RU" sz="2000" dirty="0" smtClean="0"/>
              <a:t>.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Ø"/>
            </a:pPr>
            <a:endParaRPr lang="ru-RU" sz="2000" dirty="0"/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Ø"/>
            </a:pPr>
            <a:r>
              <a:rPr lang="ru-RU" sz="2000" dirty="0"/>
              <a:t>Промежуток времени, в течение которого тело совершает одно полное колебание, называется </a:t>
            </a:r>
            <a:r>
              <a:rPr lang="ru-RU" sz="2000" dirty="0">
                <a:solidFill>
                  <a:srgbClr val="C00000"/>
                </a:solidFill>
              </a:rPr>
              <a:t>периодом колебаний</a:t>
            </a:r>
            <a:r>
              <a:rPr lang="ru-RU" sz="2000" dirty="0"/>
              <a:t>. </a:t>
            </a:r>
            <a:endParaRPr lang="ru-RU" sz="2000" dirty="0" smtClean="0"/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Ø"/>
            </a:pPr>
            <a:endParaRPr lang="ru-RU" sz="2000" dirty="0"/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Ø"/>
            </a:pPr>
            <a:r>
              <a:rPr lang="ru-RU" sz="2000" dirty="0"/>
              <a:t>Число колебаний в единицу времени называется </a:t>
            </a:r>
            <a:r>
              <a:rPr lang="ru-RU" sz="2000" dirty="0">
                <a:solidFill>
                  <a:srgbClr val="C00000"/>
                </a:solidFill>
              </a:rPr>
              <a:t>частотой колебаний</a:t>
            </a:r>
            <a:r>
              <a:rPr lang="ru-RU" sz="2000" dirty="0"/>
              <a:t>. 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Ø"/>
            </a:pPr>
            <a:endParaRPr lang="ru-RU" sz="2000" dirty="0" smtClean="0">
              <a:solidFill>
                <a:srgbClr val="C00000"/>
              </a:solidFill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C00000"/>
                </a:solidFill>
              </a:rPr>
              <a:t>Фаза </a:t>
            </a:r>
            <a:r>
              <a:rPr lang="ru-RU" sz="2000" dirty="0">
                <a:solidFill>
                  <a:srgbClr val="C00000"/>
                </a:solidFill>
              </a:rPr>
              <a:t>колебаний </a:t>
            </a:r>
            <a:r>
              <a:rPr lang="ru-RU" sz="2000" dirty="0"/>
              <a:t>— это аргумент периодической функции, который при заданной амплитуде колебаний определяет состояние колебательной системы в любой момент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107525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68654" y="1669317"/>
            <a:ext cx="43238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система, состоящая </a:t>
            </a:r>
            <a:r>
              <a:rPr lang="ru-RU" sz="2000" dirty="0"/>
              <a:t>из материальной точки массой </a:t>
            </a:r>
            <a:r>
              <a:rPr lang="en-US" sz="2000" i="1" dirty="0" smtClean="0"/>
              <a:t>m </a:t>
            </a:r>
            <a:r>
              <a:rPr lang="ru-RU" sz="2000" dirty="0" smtClean="0"/>
              <a:t>и </a:t>
            </a:r>
            <a:r>
              <a:rPr lang="ru-RU" sz="2000" dirty="0"/>
              <a:t>пружины, которая совершает колебания в вертикальной плоскости.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3430" y="126591"/>
            <a:ext cx="17171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Маятник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260799"/>
            <a:ext cx="2406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Математический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53083" y="1288266"/>
            <a:ext cx="1754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Пружинный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669317"/>
            <a:ext cx="43171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материальная </a:t>
            </a:r>
            <a:r>
              <a:rPr lang="ru-RU" sz="2000" dirty="0"/>
              <a:t>точка, подвешенная на невесомой нерастяжимой нити, прикрепленной к подвесу и находящейся в поле силы тяжести</a:t>
            </a:r>
          </a:p>
        </p:txBody>
      </p:sp>
      <p:sp>
        <p:nvSpPr>
          <p:cNvPr id="7" name="Штриховая стрелка вправо 6"/>
          <p:cNvSpPr/>
          <p:nvPr/>
        </p:nvSpPr>
        <p:spPr>
          <a:xfrm rot="9293216">
            <a:off x="2863211" y="776349"/>
            <a:ext cx="1004186" cy="336174"/>
          </a:xfrm>
          <a:prstGeom prst="stripedRightArrow">
            <a:avLst>
              <a:gd name="adj1" fmla="val 50000"/>
              <a:gd name="adj2" fmla="val 8363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Штриховая стрелка вправо 7"/>
          <p:cNvSpPr/>
          <p:nvPr/>
        </p:nvSpPr>
        <p:spPr>
          <a:xfrm rot="12306784" flipH="1">
            <a:off x="5243947" y="754831"/>
            <a:ext cx="1004186" cy="336174"/>
          </a:xfrm>
          <a:prstGeom prst="stripedRightArrow">
            <a:avLst>
              <a:gd name="adj1" fmla="val 50000"/>
              <a:gd name="adj2" fmla="val 8363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439" y="3001463"/>
            <a:ext cx="2490925" cy="20185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326" y="2643759"/>
            <a:ext cx="866775" cy="249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86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</TotalTime>
  <Words>695</Words>
  <Application>Microsoft Office PowerPoint</Application>
  <PresentationFormat>Экран (16:9)</PresentationFormat>
  <Paragraphs>82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42</cp:revision>
  <dcterms:created xsi:type="dcterms:W3CDTF">2013-11-08T08:31:14Z</dcterms:created>
  <dcterms:modified xsi:type="dcterms:W3CDTF">2014-01-10T08:22:05Z</dcterms:modified>
</cp:coreProperties>
</file>